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37"/>
  </p:notesMasterIdLst>
  <p:sldIdLst>
    <p:sldId id="3249" r:id="rId19"/>
    <p:sldId id="1729" r:id="rId20"/>
    <p:sldId id="3250" r:id="rId21"/>
    <p:sldId id="3254" r:id="rId22"/>
    <p:sldId id="3255" r:id="rId23"/>
    <p:sldId id="3256" r:id="rId24"/>
    <p:sldId id="3258" r:id="rId25"/>
    <p:sldId id="3259" r:id="rId26"/>
    <p:sldId id="3260" r:id="rId27"/>
    <p:sldId id="3261" r:id="rId28"/>
    <p:sldId id="3263" r:id="rId29"/>
    <p:sldId id="3264" r:id="rId30"/>
    <p:sldId id="3266" r:id="rId31"/>
    <p:sldId id="3267" r:id="rId32"/>
    <p:sldId id="1842" r:id="rId33"/>
    <p:sldId id="3268" r:id="rId34"/>
    <p:sldId id="3269" r:id="rId35"/>
    <p:sldId id="3270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viewProps" Target="viewProps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2024/1/15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6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849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4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33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8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556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8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86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7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56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1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616586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74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答辩人：廖东海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5082687" y="5792812"/>
            <a:ext cx="2026621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　师：陆慧梅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4" y="5792812"/>
            <a:ext cx="2012496" cy="3561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2024/1/15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 基于用户态中断的异步微内核设计与实现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支持用户态中断的通知机制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D3EF21-C67E-4ECC-AF17-B0D5685DB3D2}"/>
              </a:ext>
            </a:extLst>
          </p:cNvPr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注册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AC1D0BE-0EDB-474D-AD6C-0E3EBA973339}"/>
              </a:ext>
            </a:extLst>
          </p:cNvPr>
          <p:cNvSpPr txBox="1"/>
          <p:nvPr/>
        </p:nvSpPr>
        <p:spPr>
          <a:xfrm>
            <a:off x="660399" y="3761208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通信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8094B3-A4F0-460D-B6DF-695EB206D5F8}"/>
              </a:ext>
            </a:extLst>
          </p:cNvPr>
          <p:cNvSpPr txBox="1"/>
          <p:nvPr/>
        </p:nvSpPr>
        <p:spPr>
          <a:xfrm>
            <a:off x="660400" y="2217236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创建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notification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对象。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绑定接收线程。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注册发送线程。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EFBB30-B79C-4AC5-A768-03854837978A}"/>
              </a:ext>
            </a:extLst>
          </p:cNvPr>
          <p:cNvSpPr txBox="1"/>
          <p:nvPr/>
        </p:nvSpPr>
        <p:spPr>
          <a:xfrm>
            <a:off x="687832" y="4525462"/>
            <a:ext cx="10858500" cy="1173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notification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调用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Signal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，通过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IPCBuffer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判断是否注册发送端。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接收端：对于开启用户态中断的系统，需要开发对应的对应的用户态中断处理程序。为了兼容此前的接口，对于 </a:t>
            </a:r>
            <a:r>
              <a:rPr lang="en-US" altLang="zh-CN" sz="2000" b="0" i="0" dirty="0">
                <a:solidFill>
                  <a:srgbClr val="D7BA7D"/>
                </a:solidFill>
                <a:effectLst/>
                <a:latin typeface="Fira Code Medium" pitchFamily="1" charset="0"/>
              </a:rPr>
              <a:t>seL4_Wait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和 </a:t>
            </a:r>
            <a:r>
              <a:rPr lang="en-US" altLang="zh-CN" sz="2000" b="0" i="0" dirty="0">
                <a:solidFill>
                  <a:srgbClr val="D7BA7D"/>
                </a:solidFill>
                <a:effectLst/>
                <a:latin typeface="Fira Code Medium" pitchFamily="1" charset="0"/>
              </a:rPr>
              <a:t>seL4_Poll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Fira Code Medium" pitchFamily="1" charset="0"/>
              </a:rPr>
              <a:t>做兼容性修改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31572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异步</a:t>
            </a:r>
            <a:r>
              <a:rPr lang="en-US" altLang="zh-CN" dirty="0"/>
              <a:t>IPC</a:t>
            </a:r>
            <a:r>
              <a:rPr lang="zh-CN" altLang="en-US" dirty="0"/>
              <a:t>设计方案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E2B57-505C-4933-92E5-83EEFC56786A}"/>
              </a:ext>
            </a:extLst>
          </p:cNvPr>
          <p:cNvSpPr/>
          <p:nvPr/>
        </p:nvSpPr>
        <p:spPr>
          <a:xfrm>
            <a:off x="666750" y="106255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</a:t>
            </a:r>
            <a:r>
              <a:rPr lang="en-US" altLang="zh-CN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IPC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B985D-5259-4415-BB7A-4294A95FD1BD}"/>
              </a:ext>
            </a:extLst>
          </p:cNvPr>
          <p:cNvSpPr txBox="1"/>
          <p:nvPr/>
        </p:nvSpPr>
        <p:spPr>
          <a:xfrm>
            <a:off x="1139789" y="2797274"/>
            <a:ext cx="3690136" cy="1761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利用用户态线程在异步运行时库进行进行调度，同时在运行时库接管所有的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IPC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请求，写入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IPC buffer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中，使用通知机制进行请求和响应同步。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7622A163-0CB1-463C-9824-EBFBCBCC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65" y="1581549"/>
            <a:ext cx="6566170" cy="397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846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异步系统调用设计方案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E2B57-505C-4933-92E5-83EEFC56786A}"/>
              </a:ext>
            </a:extLst>
          </p:cNvPr>
          <p:cNvSpPr/>
          <p:nvPr/>
        </p:nvSpPr>
        <p:spPr>
          <a:xfrm>
            <a:off x="666750" y="106255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异步系统调用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B985D-5259-4415-BB7A-4294A95FD1BD}"/>
              </a:ext>
            </a:extLst>
          </p:cNvPr>
          <p:cNvSpPr txBox="1"/>
          <p:nvPr/>
        </p:nvSpPr>
        <p:spPr>
          <a:xfrm>
            <a:off x="1139789" y="2797274"/>
            <a:ext cx="3690136" cy="1761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将内核看作特殊的接收方，可以等价于前面的框架。唯一的区别在于用户线程通过陷入内核态来唤醒接收的内核协程。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81C557B1-9706-4539-8C49-B9054ACC0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38" y="1371604"/>
            <a:ext cx="6605852" cy="41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31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实验方案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8B035D-7AEF-47CA-B034-A9BE7E1D9B2E}"/>
              </a:ext>
            </a:extLst>
          </p:cNvPr>
          <p:cNvSpPr txBox="1"/>
          <p:nvPr/>
        </p:nvSpPr>
        <p:spPr>
          <a:xfrm>
            <a:off x="660399" y="2007854"/>
            <a:ext cx="4798705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通知机制改进后的性能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6F58D0-C30A-4EED-9919-35F4BE70C170}"/>
              </a:ext>
            </a:extLst>
          </p:cNvPr>
          <p:cNvSpPr txBox="1"/>
          <p:nvPr/>
        </p:nvSpPr>
        <p:spPr>
          <a:xfrm>
            <a:off x="660399" y="3761208"/>
            <a:ext cx="4982950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异步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IPC/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系统调用的性能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1E8483-1A9A-4354-BD6C-0AFE3E80D011}"/>
              </a:ext>
            </a:extLst>
          </p:cNvPr>
          <p:cNvSpPr txBox="1"/>
          <p:nvPr/>
        </p:nvSpPr>
        <p:spPr>
          <a:xfrm>
            <a:off x="660400" y="2785408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micro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：内核陷入、上下文切换的周期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vs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用户态中断的上下文切换周期数。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B2EF5F-EE88-4464-B79B-21400B022AB8}"/>
              </a:ext>
            </a:extLst>
          </p:cNvPr>
          <p:cNvSpPr txBox="1"/>
          <p:nvPr/>
        </p:nvSpPr>
        <p:spPr>
          <a:xfrm>
            <a:off x="687832" y="4525462"/>
            <a:ext cx="1085850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micro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：每个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IPC/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系统调用的切换周期数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vs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异步下的平均切换周期数。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macro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：选择需要大量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IPC/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系统调用的应用：如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Redis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数据库读写等，测量平均延时和吞吐量。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858008-9050-4FDE-9A63-64F761556BB0}"/>
              </a:ext>
            </a:extLst>
          </p:cNvPr>
          <p:cNvSpPr txBox="1"/>
          <p:nvPr/>
        </p:nvSpPr>
        <p:spPr>
          <a:xfrm>
            <a:off x="541539" y="955272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Baseline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seL4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裸机环境：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qemu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FPGA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64023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研究工作进度安排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A4F38BA-D490-4133-98D7-6C125FCCDF62}"/>
              </a:ext>
            </a:extLst>
          </p:cNvPr>
          <p:cNvGrpSpPr/>
          <p:nvPr/>
        </p:nvGrpSpPr>
        <p:grpSpPr>
          <a:xfrm>
            <a:off x="336430" y="4966731"/>
            <a:ext cx="11516264" cy="444500"/>
            <a:chOff x="0" y="3314700"/>
            <a:chExt cx="12192000" cy="444500"/>
          </a:xfrm>
          <a:solidFill>
            <a:schemeClr val="accent4"/>
          </a:solidFill>
        </p:grpSpPr>
        <p:sp>
          <p:nvSpPr>
            <p:cNvPr id="78" name="任意多边形 36">
              <a:extLst>
                <a:ext uri="{FF2B5EF4-FFF2-40B4-BE49-F238E27FC236}">
                  <a16:creationId xmlns:a16="http://schemas.microsoft.com/office/drawing/2014/main" id="{29A0EF6C-F0BD-45A4-8E36-1E8D158ACC43}"/>
                </a:ext>
              </a:extLst>
            </p:cNvPr>
            <p:cNvSpPr/>
            <p:nvPr/>
          </p:nvSpPr>
          <p:spPr>
            <a:xfrm>
              <a:off x="0" y="3314700"/>
              <a:ext cx="12192000" cy="444500"/>
            </a:xfrm>
            <a:custGeom>
              <a:avLst/>
              <a:gdLst>
                <a:gd name="connsiteX0" fmla="*/ 0 w 12192000"/>
                <a:gd name="connsiteY0" fmla="*/ 0 h 444500"/>
                <a:gd name="connsiteX1" fmla="*/ 11654397 w 12192000"/>
                <a:gd name="connsiteY1" fmla="*/ 0 h 444500"/>
                <a:gd name="connsiteX2" fmla="*/ 12192000 w 12192000"/>
                <a:gd name="connsiteY2" fmla="*/ 218904 h 444500"/>
                <a:gd name="connsiteX3" fmla="*/ 12192000 w 12192000"/>
                <a:gd name="connsiteY3" fmla="*/ 222250 h 444500"/>
                <a:gd name="connsiteX4" fmla="*/ 11646180 w 12192000"/>
                <a:gd name="connsiteY4" fmla="*/ 444500 h 444500"/>
                <a:gd name="connsiteX5" fmla="*/ 0 w 12192000"/>
                <a:gd name="connsiteY5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444500">
                  <a:moveTo>
                    <a:pt x="0" y="0"/>
                  </a:moveTo>
                  <a:lnTo>
                    <a:pt x="11654397" y="0"/>
                  </a:lnTo>
                  <a:lnTo>
                    <a:pt x="12192000" y="218904"/>
                  </a:lnTo>
                  <a:lnTo>
                    <a:pt x="12192000" y="222250"/>
                  </a:lnTo>
                  <a:lnTo>
                    <a:pt x="11646180" y="444500"/>
                  </a:lnTo>
                  <a:lnTo>
                    <a:pt x="0" y="444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zh-CN" altLang="en-US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B68B383-A88C-433E-B5E5-087212F25867}"/>
                </a:ext>
              </a:extLst>
            </p:cNvPr>
            <p:cNvCxnSpPr/>
            <p:nvPr/>
          </p:nvCxnSpPr>
          <p:spPr>
            <a:xfrm>
              <a:off x="66040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3476EE8-CE4C-402B-BF78-A055E841286C}"/>
                </a:ext>
              </a:extLst>
            </p:cNvPr>
            <p:cNvCxnSpPr/>
            <p:nvPr/>
          </p:nvCxnSpPr>
          <p:spPr>
            <a:xfrm>
              <a:off x="86921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DE04505-DFB3-4963-9FEA-E6A94338852D}"/>
                </a:ext>
              </a:extLst>
            </p:cNvPr>
            <p:cNvCxnSpPr/>
            <p:nvPr/>
          </p:nvCxnSpPr>
          <p:spPr>
            <a:xfrm>
              <a:off x="107803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5A1DF08-4C19-4A67-B13D-22928E1BE053}"/>
                </a:ext>
              </a:extLst>
            </p:cNvPr>
            <p:cNvCxnSpPr/>
            <p:nvPr/>
          </p:nvCxnSpPr>
          <p:spPr>
            <a:xfrm>
              <a:off x="128685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FA6DE1AF-523E-4B68-BD4F-B3CECBE67100}"/>
                </a:ext>
              </a:extLst>
            </p:cNvPr>
            <p:cNvCxnSpPr/>
            <p:nvPr/>
          </p:nvCxnSpPr>
          <p:spPr>
            <a:xfrm>
              <a:off x="149566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562C3BF-7CA2-4DB5-A767-FD366682AF21}"/>
                </a:ext>
              </a:extLst>
            </p:cNvPr>
            <p:cNvCxnSpPr/>
            <p:nvPr/>
          </p:nvCxnSpPr>
          <p:spPr>
            <a:xfrm>
              <a:off x="170448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A626245-2BCF-4740-9D27-ABB38461655D}"/>
                </a:ext>
              </a:extLst>
            </p:cNvPr>
            <p:cNvCxnSpPr/>
            <p:nvPr/>
          </p:nvCxnSpPr>
          <p:spPr>
            <a:xfrm>
              <a:off x="191330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B1EB14B-9385-43BF-B92B-4BD06AA92A08}"/>
                </a:ext>
              </a:extLst>
            </p:cNvPr>
            <p:cNvCxnSpPr/>
            <p:nvPr/>
          </p:nvCxnSpPr>
          <p:spPr>
            <a:xfrm>
              <a:off x="212211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41A014A8-BEF6-4F5F-A5AB-80E80AE85C94}"/>
                </a:ext>
              </a:extLst>
            </p:cNvPr>
            <p:cNvCxnSpPr/>
            <p:nvPr/>
          </p:nvCxnSpPr>
          <p:spPr>
            <a:xfrm>
              <a:off x="233093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8B65543-5DC3-42BF-816D-F4FB0E91A1CC}"/>
                </a:ext>
              </a:extLst>
            </p:cNvPr>
            <p:cNvCxnSpPr/>
            <p:nvPr/>
          </p:nvCxnSpPr>
          <p:spPr>
            <a:xfrm>
              <a:off x="253975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99E2528-FCF2-41F6-B630-CDC7D7020AA1}"/>
                </a:ext>
              </a:extLst>
            </p:cNvPr>
            <p:cNvCxnSpPr/>
            <p:nvPr/>
          </p:nvCxnSpPr>
          <p:spPr>
            <a:xfrm>
              <a:off x="274857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237E0C9-6693-4A4E-91E1-1CD876D3D3DA}"/>
                </a:ext>
              </a:extLst>
            </p:cNvPr>
            <p:cNvCxnSpPr/>
            <p:nvPr/>
          </p:nvCxnSpPr>
          <p:spPr>
            <a:xfrm>
              <a:off x="295738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A4405BF-0281-415E-977C-2E3C7C523317}"/>
                </a:ext>
              </a:extLst>
            </p:cNvPr>
            <p:cNvCxnSpPr/>
            <p:nvPr/>
          </p:nvCxnSpPr>
          <p:spPr>
            <a:xfrm>
              <a:off x="316620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1DD763E-73F6-4EA0-AF07-814F8764AB42}"/>
                </a:ext>
              </a:extLst>
            </p:cNvPr>
            <p:cNvCxnSpPr/>
            <p:nvPr/>
          </p:nvCxnSpPr>
          <p:spPr>
            <a:xfrm>
              <a:off x="337502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7872D05-4F51-49BC-A190-2861EB7EEB12}"/>
                </a:ext>
              </a:extLst>
            </p:cNvPr>
            <p:cNvCxnSpPr/>
            <p:nvPr/>
          </p:nvCxnSpPr>
          <p:spPr>
            <a:xfrm>
              <a:off x="358383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B529D70-8B8A-46CE-85C5-19DD3F40FBF0}"/>
                </a:ext>
              </a:extLst>
            </p:cNvPr>
            <p:cNvCxnSpPr/>
            <p:nvPr/>
          </p:nvCxnSpPr>
          <p:spPr>
            <a:xfrm>
              <a:off x="379265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E538EEB-82B3-49EB-8A75-CD7A0B141EF9}"/>
                </a:ext>
              </a:extLst>
            </p:cNvPr>
            <p:cNvCxnSpPr/>
            <p:nvPr/>
          </p:nvCxnSpPr>
          <p:spPr>
            <a:xfrm>
              <a:off x="400147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8483F47-E8D0-461E-AC26-DA84B612F832}"/>
                </a:ext>
              </a:extLst>
            </p:cNvPr>
            <p:cNvCxnSpPr/>
            <p:nvPr/>
          </p:nvCxnSpPr>
          <p:spPr>
            <a:xfrm>
              <a:off x="421028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5E59605-FDCF-42CA-AF6D-296101EBA073}"/>
                </a:ext>
              </a:extLst>
            </p:cNvPr>
            <p:cNvCxnSpPr/>
            <p:nvPr/>
          </p:nvCxnSpPr>
          <p:spPr>
            <a:xfrm>
              <a:off x="441910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006B754-4574-4244-9295-14F678390364}"/>
                </a:ext>
              </a:extLst>
            </p:cNvPr>
            <p:cNvCxnSpPr/>
            <p:nvPr/>
          </p:nvCxnSpPr>
          <p:spPr>
            <a:xfrm>
              <a:off x="462792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0F99593-C298-4996-BACB-F6F11095E955}"/>
                </a:ext>
              </a:extLst>
            </p:cNvPr>
            <p:cNvCxnSpPr/>
            <p:nvPr/>
          </p:nvCxnSpPr>
          <p:spPr>
            <a:xfrm>
              <a:off x="483674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A6EFC95-562F-456B-915B-47417C60366E}"/>
                </a:ext>
              </a:extLst>
            </p:cNvPr>
            <p:cNvCxnSpPr/>
            <p:nvPr/>
          </p:nvCxnSpPr>
          <p:spPr>
            <a:xfrm>
              <a:off x="504555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E68B6ED-9727-48AB-B540-1EC925EFAC0D}"/>
                </a:ext>
              </a:extLst>
            </p:cNvPr>
            <p:cNvCxnSpPr/>
            <p:nvPr/>
          </p:nvCxnSpPr>
          <p:spPr>
            <a:xfrm>
              <a:off x="525437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01182B5-E078-45AC-9D34-6911B14DEE0A}"/>
                </a:ext>
              </a:extLst>
            </p:cNvPr>
            <p:cNvCxnSpPr/>
            <p:nvPr/>
          </p:nvCxnSpPr>
          <p:spPr>
            <a:xfrm>
              <a:off x="546319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8A70666-4FAE-4C7A-B0BF-92ACE084AAB6}"/>
                </a:ext>
              </a:extLst>
            </p:cNvPr>
            <p:cNvCxnSpPr/>
            <p:nvPr/>
          </p:nvCxnSpPr>
          <p:spPr>
            <a:xfrm>
              <a:off x="567200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F4BB79B-F226-455E-B1C9-C2F3DD1276AA}"/>
                </a:ext>
              </a:extLst>
            </p:cNvPr>
            <p:cNvCxnSpPr/>
            <p:nvPr/>
          </p:nvCxnSpPr>
          <p:spPr>
            <a:xfrm>
              <a:off x="588082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4CA6DF2C-BE02-47FC-A1BF-1848E09D2E90}"/>
                </a:ext>
              </a:extLst>
            </p:cNvPr>
            <p:cNvCxnSpPr/>
            <p:nvPr/>
          </p:nvCxnSpPr>
          <p:spPr>
            <a:xfrm>
              <a:off x="608964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E145537-A452-452B-BEF9-066AA33509FD}"/>
                </a:ext>
              </a:extLst>
            </p:cNvPr>
            <p:cNvCxnSpPr/>
            <p:nvPr/>
          </p:nvCxnSpPr>
          <p:spPr>
            <a:xfrm>
              <a:off x="629845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036FE277-6358-41CE-8FA0-34152A79A66F}"/>
                </a:ext>
              </a:extLst>
            </p:cNvPr>
            <p:cNvCxnSpPr/>
            <p:nvPr/>
          </p:nvCxnSpPr>
          <p:spPr>
            <a:xfrm>
              <a:off x="650727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8EEFF4B-12B9-44BD-8653-1DC71857E7B1}"/>
                </a:ext>
              </a:extLst>
            </p:cNvPr>
            <p:cNvCxnSpPr/>
            <p:nvPr/>
          </p:nvCxnSpPr>
          <p:spPr>
            <a:xfrm>
              <a:off x="671609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F412E6B-E913-4426-92C1-D4CE1F54570C}"/>
                </a:ext>
              </a:extLst>
            </p:cNvPr>
            <p:cNvCxnSpPr/>
            <p:nvPr/>
          </p:nvCxnSpPr>
          <p:spPr>
            <a:xfrm>
              <a:off x="692491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29EBAC2-4EF4-40C9-A169-854418BFFB1D}"/>
                </a:ext>
              </a:extLst>
            </p:cNvPr>
            <p:cNvCxnSpPr/>
            <p:nvPr/>
          </p:nvCxnSpPr>
          <p:spPr>
            <a:xfrm>
              <a:off x="713372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0E9DD50-22BC-45E9-87DD-EA09FDAF2D21}"/>
                </a:ext>
              </a:extLst>
            </p:cNvPr>
            <p:cNvCxnSpPr/>
            <p:nvPr/>
          </p:nvCxnSpPr>
          <p:spPr>
            <a:xfrm>
              <a:off x="734254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B38FB99-57C1-465E-A404-96457C77A5F4}"/>
                </a:ext>
              </a:extLst>
            </p:cNvPr>
            <p:cNvCxnSpPr/>
            <p:nvPr/>
          </p:nvCxnSpPr>
          <p:spPr>
            <a:xfrm>
              <a:off x="755136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A947452-5328-4A05-9A76-4047A5371270}"/>
                </a:ext>
              </a:extLst>
            </p:cNvPr>
            <p:cNvCxnSpPr/>
            <p:nvPr/>
          </p:nvCxnSpPr>
          <p:spPr>
            <a:xfrm>
              <a:off x="776017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2C86124-0673-47CB-AC94-09DCE5771F31}"/>
                </a:ext>
              </a:extLst>
            </p:cNvPr>
            <p:cNvCxnSpPr/>
            <p:nvPr/>
          </p:nvCxnSpPr>
          <p:spPr>
            <a:xfrm>
              <a:off x="796899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20EA73F3-3E08-4D2B-B7D5-97F5A953A985}"/>
                </a:ext>
              </a:extLst>
            </p:cNvPr>
            <p:cNvCxnSpPr/>
            <p:nvPr/>
          </p:nvCxnSpPr>
          <p:spPr>
            <a:xfrm>
              <a:off x="817781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FCE4FEAE-979A-490F-8610-94CA46A8F6BC}"/>
                </a:ext>
              </a:extLst>
            </p:cNvPr>
            <p:cNvCxnSpPr/>
            <p:nvPr/>
          </p:nvCxnSpPr>
          <p:spPr>
            <a:xfrm>
              <a:off x="838662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6E6A7199-D7F1-435B-AA6C-4593EB9D6E91}"/>
                </a:ext>
              </a:extLst>
            </p:cNvPr>
            <p:cNvCxnSpPr/>
            <p:nvPr/>
          </p:nvCxnSpPr>
          <p:spPr>
            <a:xfrm>
              <a:off x="859544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767279-FA26-4864-A6DD-D6B5D63A74B3}"/>
                </a:ext>
              </a:extLst>
            </p:cNvPr>
            <p:cNvCxnSpPr/>
            <p:nvPr/>
          </p:nvCxnSpPr>
          <p:spPr>
            <a:xfrm>
              <a:off x="880426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2C3393D-CCC6-4329-88C7-1CA271978A13}"/>
                </a:ext>
              </a:extLst>
            </p:cNvPr>
            <p:cNvCxnSpPr/>
            <p:nvPr/>
          </p:nvCxnSpPr>
          <p:spPr>
            <a:xfrm>
              <a:off x="901308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9898EA51-B011-4124-8007-1A31098C4DE4}"/>
                </a:ext>
              </a:extLst>
            </p:cNvPr>
            <p:cNvCxnSpPr/>
            <p:nvPr/>
          </p:nvCxnSpPr>
          <p:spPr>
            <a:xfrm>
              <a:off x="922189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71D63287-3E9E-49A2-8C80-CA37006635D3}"/>
                </a:ext>
              </a:extLst>
            </p:cNvPr>
            <p:cNvCxnSpPr/>
            <p:nvPr/>
          </p:nvCxnSpPr>
          <p:spPr>
            <a:xfrm>
              <a:off x="943071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59F1555F-709B-444E-B8E3-1171339B3C0B}"/>
                </a:ext>
              </a:extLst>
            </p:cNvPr>
            <p:cNvCxnSpPr/>
            <p:nvPr/>
          </p:nvCxnSpPr>
          <p:spPr>
            <a:xfrm>
              <a:off x="963953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A2A9599-0071-404E-9588-9E5B4921130A}"/>
                </a:ext>
              </a:extLst>
            </p:cNvPr>
            <p:cNvCxnSpPr/>
            <p:nvPr/>
          </p:nvCxnSpPr>
          <p:spPr>
            <a:xfrm>
              <a:off x="984834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034A6512-E5AB-44D2-B8E9-EDC36C19EDAC}"/>
                </a:ext>
              </a:extLst>
            </p:cNvPr>
            <p:cNvCxnSpPr/>
            <p:nvPr/>
          </p:nvCxnSpPr>
          <p:spPr>
            <a:xfrm>
              <a:off x="1005716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A8EB0C97-0F53-4230-BD9B-9A3AB7D194E4}"/>
                </a:ext>
              </a:extLst>
            </p:cNvPr>
            <p:cNvCxnSpPr/>
            <p:nvPr/>
          </p:nvCxnSpPr>
          <p:spPr>
            <a:xfrm>
              <a:off x="1026598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3589473B-2F53-453B-88EC-1E3AF5DBCE11}"/>
                </a:ext>
              </a:extLst>
            </p:cNvPr>
            <p:cNvCxnSpPr/>
            <p:nvPr/>
          </p:nvCxnSpPr>
          <p:spPr>
            <a:xfrm>
              <a:off x="1047479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A06952EF-77D5-4095-B6FF-4D6263ABE4E0}"/>
                </a:ext>
              </a:extLst>
            </p:cNvPr>
            <p:cNvCxnSpPr/>
            <p:nvPr/>
          </p:nvCxnSpPr>
          <p:spPr>
            <a:xfrm>
              <a:off x="1068361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434225E-329B-402B-BECD-3B3C5EBA8B3F}"/>
                </a:ext>
              </a:extLst>
            </p:cNvPr>
            <p:cNvCxnSpPr/>
            <p:nvPr/>
          </p:nvCxnSpPr>
          <p:spPr>
            <a:xfrm>
              <a:off x="1089243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0ECF044-C448-4171-8D96-38471B818A69}"/>
                </a:ext>
              </a:extLst>
            </p:cNvPr>
            <p:cNvCxnSpPr/>
            <p:nvPr/>
          </p:nvCxnSpPr>
          <p:spPr>
            <a:xfrm>
              <a:off x="1110125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B37D0663-360D-4C92-A04E-F2F63169FB35}"/>
                </a:ext>
              </a:extLst>
            </p:cNvPr>
            <p:cNvCxnSpPr/>
            <p:nvPr/>
          </p:nvCxnSpPr>
          <p:spPr>
            <a:xfrm>
              <a:off x="1131006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5733390-CAE3-44A9-9BD9-51639C0606CA}"/>
                </a:ext>
              </a:extLst>
            </p:cNvPr>
            <p:cNvCxnSpPr/>
            <p:nvPr/>
          </p:nvCxnSpPr>
          <p:spPr>
            <a:xfrm>
              <a:off x="1151890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本占位符 11">
            <a:extLst>
              <a:ext uri="{FF2B5EF4-FFF2-40B4-BE49-F238E27FC236}">
                <a16:creationId xmlns:a16="http://schemas.microsoft.com/office/drawing/2014/main" id="{86EC6971-676C-4BCB-8D60-63567C10C594}"/>
              </a:ext>
            </a:extLst>
          </p:cNvPr>
          <p:cNvSpPr txBox="1">
            <a:spLocks/>
          </p:cNvSpPr>
          <p:nvPr/>
        </p:nvSpPr>
        <p:spPr>
          <a:xfrm>
            <a:off x="1034490" y="384440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文献阅读和整理。</a:t>
            </a:r>
          </a:p>
        </p:txBody>
      </p:sp>
      <p:sp>
        <p:nvSpPr>
          <p:cNvPr id="133" name="文本占位符 6">
            <a:extLst>
              <a:ext uri="{FF2B5EF4-FFF2-40B4-BE49-F238E27FC236}">
                <a16:creationId xmlns:a16="http://schemas.microsoft.com/office/drawing/2014/main" id="{E7EFD005-008E-4C39-BC10-6C047AD855EE}"/>
              </a:ext>
            </a:extLst>
          </p:cNvPr>
          <p:cNvSpPr txBox="1">
            <a:spLocks/>
          </p:cNvSpPr>
          <p:nvPr/>
        </p:nvSpPr>
        <p:spPr>
          <a:xfrm>
            <a:off x="1034490" y="3335750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调研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81CA658-DEFC-41B3-9050-40971E24CB9E}"/>
              </a:ext>
            </a:extLst>
          </p:cNvPr>
          <p:cNvGrpSpPr/>
          <p:nvPr/>
        </p:nvGrpSpPr>
        <p:grpSpPr>
          <a:xfrm>
            <a:off x="738939" y="3549603"/>
            <a:ext cx="144000" cy="1424804"/>
            <a:chOff x="714105" y="1885096"/>
            <a:chExt cx="144000" cy="1424804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541C7EA0-CB34-4224-B2AA-44CC967C4267}"/>
                </a:ext>
              </a:extLst>
            </p:cNvPr>
            <p:cNvCxnSpPr>
              <a:cxnSpLocks/>
            </p:cNvCxnSpPr>
            <p:nvPr/>
          </p:nvCxnSpPr>
          <p:spPr>
            <a:xfrm>
              <a:off x="784054" y="1921096"/>
              <a:ext cx="0" cy="1388804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1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F6080DAD-97C7-4D71-B994-4876C58A0C10}"/>
                </a:ext>
              </a:extLst>
            </p:cNvPr>
            <p:cNvCxnSpPr/>
            <p:nvPr/>
          </p:nvCxnSpPr>
          <p:spPr>
            <a:xfrm rot="5400000">
              <a:off x="786105" y="1813096"/>
              <a:ext cx="0" cy="144000"/>
            </a:xfrm>
            <a:prstGeom prst="line">
              <a:avLst/>
            </a:prstGeom>
            <a:ln w="1270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A6345349-0213-4D69-8C2A-1BB601BAC37D}"/>
              </a:ext>
            </a:extLst>
          </p:cNvPr>
          <p:cNvCxnSpPr>
            <a:cxnSpLocks/>
          </p:cNvCxnSpPr>
          <p:nvPr/>
        </p:nvCxnSpPr>
        <p:spPr>
          <a:xfrm>
            <a:off x="5104990" y="2857131"/>
            <a:ext cx="0" cy="210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177B5B54-9FDB-41AC-8E93-1A5FC46671AF}"/>
              </a:ext>
            </a:extLst>
          </p:cNvPr>
          <p:cNvCxnSpPr>
            <a:cxnSpLocks/>
          </p:cNvCxnSpPr>
          <p:nvPr/>
        </p:nvCxnSpPr>
        <p:spPr>
          <a:xfrm>
            <a:off x="9401092" y="2153485"/>
            <a:ext cx="0" cy="282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03E9172D-E0A1-4036-B05F-4BF5BFFC1A71}"/>
              </a:ext>
            </a:extLst>
          </p:cNvPr>
          <p:cNvCxnSpPr>
            <a:cxnSpLocks/>
          </p:cNvCxnSpPr>
          <p:nvPr/>
        </p:nvCxnSpPr>
        <p:spPr>
          <a:xfrm>
            <a:off x="2956939" y="3223752"/>
            <a:ext cx="0" cy="174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497A0B09-37EC-41CA-A863-1D0A29A44994}"/>
              </a:ext>
            </a:extLst>
          </p:cNvPr>
          <p:cNvCxnSpPr>
            <a:cxnSpLocks/>
          </p:cNvCxnSpPr>
          <p:nvPr/>
        </p:nvCxnSpPr>
        <p:spPr>
          <a:xfrm>
            <a:off x="7253041" y="2497131"/>
            <a:ext cx="0" cy="246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4F022E2-86E5-4E80-81C4-774A2FAAC45F}"/>
              </a:ext>
            </a:extLst>
          </p:cNvPr>
          <p:cNvCxnSpPr/>
          <p:nvPr/>
        </p:nvCxnSpPr>
        <p:spPr>
          <a:xfrm rot="5400000">
            <a:off x="2956939" y="3143520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CCCCB9BD-BF2C-4831-8E18-5CBED2887D5F}"/>
              </a:ext>
            </a:extLst>
          </p:cNvPr>
          <p:cNvCxnSpPr/>
          <p:nvPr/>
        </p:nvCxnSpPr>
        <p:spPr>
          <a:xfrm rot="5400000">
            <a:off x="5110385" y="2738408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4E4C6886-D3D1-4074-9EF4-C279715C844C}"/>
              </a:ext>
            </a:extLst>
          </p:cNvPr>
          <p:cNvCxnSpPr/>
          <p:nvPr/>
        </p:nvCxnSpPr>
        <p:spPr>
          <a:xfrm rot="5400000">
            <a:off x="7270544" y="2381831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7F6C2A92-2407-4494-B106-3DCF58198C6D}"/>
              </a:ext>
            </a:extLst>
          </p:cNvPr>
          <p:cNvCxnSpPr/>
          <p:nvPr/>
        </p:nvCxnSpPr>
        <p:spPr>
          <a:xfrm rot="5400000">
            <a:off x="9414309" y="2075147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占位符 11">
            <a:extLst>
              <a:ext uri="{FF2B5EF4-FFF2-40B4-BE49-F238E27FC236}">
                <a16:creationId xmlns:a16="http://schemas.microsoft.com/office/drawing/2014/main" id="{93D6FA4C-D62C-4FEA-A655-BA07A059925C}"/>
              </a:ext>
            </a:extLst>
          </p:cNvPr>
          <p:cNvSpPr txBox="1">
            <a:spLocks/>
          </p:cNvSpPr>
          <p:nvPr/>
        </p:nvSpPr>
        <p:spPr>
          <a:xfrm>
            <a:off x="3105146" y="3538727"/>
            <a:ext cx="1863453" cy="97609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硕士开题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方案设计</a:t>
            </a:r>
          </a:p>
        </p:txBody>
      </p:sp>
      <p:sp>
        <p:nvSpPr>
          <p:cNvPr id="146" name="文本占位符 6">
            <a:extLst>
              <a:ext uri="{FF2B5EF4-FFF2-40B4-BE49-F238E27FC236}">
                <a16:creationId xmlns:a16="http://schemas.microsoft.com/office/drawing/2014/main" id="{8721722E-5C43-41B0-9052-F1B9E1503346}"/>
              </a:ext>
            </a:extLst>
          </p:cNvPr>
          <p:cNvSpPr txBox="1">
            <a:spLocks/>
          </p:cNvSpPr>
          <p:nvPr/>
        </p:nvSpPr>
        <p:spPr>
          <a:xfrm>
            <a:off x="3105146" y="2995344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开题</a:t>
            </a:r>
          </a:p>
        </p:txBody>
      </p:sp>
      <p:sp>
        <p:nvSpPr>
          <p:cNvPr id="147" name="文本占位符 11">
            <a:extLst>
              <a:ext uri="{FF2B5EF4-FFF2-40B4-BE49-F238E27FC236}">
                <a16:creationId xmlns:a16="http://schemas.microsoft.com/office/drawing/2014/main" id="{DBC9322A-33E6-4A9A-B7E7-8A56C104B23C}"/>
              </a:ext>
            </a:extLst>
          </p:cNvPr>
          <p:cNvSpPr txBox="1">
            <a:spLocks/>
          </p:cNvSpPr>
          <p:nvPr/>
        </p:nvSpPr>
        <p:spPr>
          <a:xfrm>
            <a:off x="5330591" y="3191414"/>
            <a:ext cx="1863453" cy="13234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原型系统实现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实验和测试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分析实验和改进</a:t>
            </a:r>
          </a:p>
        </p:txBody>
      </p:sp>
      <p:sp>
        <p:nvSpPr>
          <p:cNvPr id="148" name="文本占位符 6">
            <a:extLst>
              <a:ext uri="{FF2B5EF4-FFF2-40B4-BE49-F238E27FC236}">
                <a16:creationId xmlns:a16="http://schemas.microsoft.com/office/drawing/2014/main" id="{D7216EC1-95F0-46F2-90A2-A78A9D78257C}"/>
              </a:ext>
            </a:extLst>
          </p:cNvPr>
          <p:cNvSpPr txBox="1">
            <a:spLocks/>
          </p:cNvSpPr>
          <p:nvPr/>
        </p:nvSpPr>
        <p:spPr>
          <a:xfrm>
            <a:off x="5330591" y="2590157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原型系统</a:t>
            </a:r>
          </a:p>
        </p:txBody>
      </p:sp>
      <p:sp>
        <p:nvSpPr>
          <p:cNvPr id="149" name="文本占位符 11">
            <a:extLst>
              <a:ext uri="{FF2B5EF4-FFF2-40B4-BE49-F238E27FC236}">
                <a16:creationId xmlns:a16="http://schemas.microsoft.com/office/drawing/2014/main" id="{ACCA97B6-747B-4945-8176-1605F7CF7FEE}"/>
              </a:ext>
            </a:extLst>
          </p:cNvPr>
          <p:cNvSpPr txBox="1">
            <a:spLocks/>
          </p:cNvSpPr>
          <p:nvPr/>
        </p:nvSpPr>
        <p:spPr>
          <a:xfrm>
            <a:off x="7494095" y="2857988"/>
            <a:ext cx="1863453" cy="16568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小论文撰写和投出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中期报告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中期答辩</a:t>
            </a:r>
          </a:p>
        </p:txBody>
      </p:sp>
      <p:sp>
        <p:nvSpPr>
          <p:cNvPr id="150" name="文本占位符 6">
            <a:extLst>
              <a:ext uri="{FF2B5EF4-FFF2-40B4-BE49-F238E27FC236}">
                <a16:creationId xmlns:a16="http://schemas.microsoft.com/office/drawing/2014/main" id="{B937679B-5DB1-46DD-BAF1-32F810150F6D}"/>
              </a:ext>
            </a:extLst>
          </p:cNvPr>
          <p:cNvSpPr txBox="1">
            <a:spLocks/>
          </p:cNvSpPr>
          <p:nvPr/>
        </p:nvSpPr>
        <p:spPr>
          <a:xfrm>
            <a:off x="7494095" y="2210430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中期</a:t>
            </a:r>
          </a:p>
        </p:txBody>
      </p:sp>
      <p:sp>
        <p:nvSpPr>
          <p:cNvPr id="151" name="文本占位符 11">
            <a:extLst>
              <a:ext uri="{FF2B5EF4-FFF2-40B4-BE49-F238E27FC236}">
                <a16:creationId xmlns:a16="http://schemas.microsoft.com/office/drawing/2014/main" id="{8086B293-B277-46DA-B76A-3FE18B5397BE}"/>
              </a:ext>
            </a:extLst>
          </p:cNvPr>
          <p:cNvSpPr txBox="1">
            <a:spLocks/>
          </p:cNvSpPr>
          <p:nvPr/>
        </p:nvSpPr>
        <p:spPr>
          <a:xfrm>
            <a:off x="9600947" y="2518453"/>
            <a:ext cx="1863453" cy="1996366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实验补充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小论文修改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毕业论文撰写毕业答辩</a:t>
            </a:r>
          </a:p>
        </p:txBody>
      </p:sp>
      <p:sp>
        <p:nvSpPr>
          <p:cNvPr id="152" name="文本占位符 6">
            <a:extLst>
              <a:ext uri="{FF2B5EF4-FFF2-40B4-BE49-F238E27FC236}">
                <a16:creationId xmlns:a16="http://schemas.microsoft.com/office/drawing/2014/main" id="{0D294EC6-F4B9-4343-9C14-7671BA3DAA07}"/>
              </a:ext>
            </a:extLst>
          </p:cNvPr>
          <p:cNvSpPr txBox="1">
            <a:spLocks/>
          </p:cNvSpPr>
          <p:nvPr/>
        </p:nvSpPr>
        <p:spPr>
          <a:xfrm>
            <a:off x="9600947" y="1940344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完善和总结</a:t>
            </a:r>
          </a:p>
        </p:txBody>
      </p:sp>
      <p:sp>
        <p:nvSpPr>
          <p:cNvPr id="153" name="文本占位符 11">
            <a:extLst>
              <a:ext uri="{FF2B5EF4-FFF2-40B4-BE49-F238E27FC236}">
                <a16:creationId xmlns:a16="http://schemas.microsoft.com/office/drawing/2014/main" id="{B7791379-A3F9-4007-9DDE-2C847FB7C376}"/>
              </a:ext>
            </a:extLst>
          </p:cNvPr>
          <p:cNvSpPr txBox="1">
            <a:spLocks/>
          </p:cNvSpPr>
          <p:nvPr/>
        </p:nvSpPr>
        <p:spPr>
          <a:xfrm>
            <a:off x="225744" y="5529216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2023/10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4" name="文本占位符 11">
            <a:extLst>
              <a:ext uri="{FF2B5EF4-FFF2-40B4-BE49-F238E27FC236}">
                <a16:creationId xmlns:a16="http://schemas.microsoft.com/office/drawing/2014/main" id="{75C03058-049B-4BE3-AA46-B05304D6120B}"/>
              </a:ext>
            </a:extLst>
          </p:cNvPr>
          <p:cNvSpPr txBox="1">
            <a:spLocks/>
          </p:cNvSpPr>
          <p:nvPr/>
        </p:nvSpPr>
        <p:spPr>
          <a:xfrm>
            <a:off x="2592665" y="5543799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2024/01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5" name="文本占位符 11">
            <a:extLst>
              <a:ext uri="{FF2B5EF4-FFF2-40B4-BE49-F238E27FC236}">
                <a16:creationId xmlns:a16="http://schemas.microsoft.com/office/drawing/2014/main" id="{430F6429-8407-4C7C-A456-62625F01F1CE}"/>
              </a:ext>
            </a:extLst>
          </p:cNvPr>
          <p:cNvSpPr txBox="1">
            <a:spLocks/>
          </p:cNvSpPr>
          <p:nvPr/>
        </p:nvSpPr>
        <p:spPr>
          <a:xfrm>
            <a:off x="4619590" y="555684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2024/3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6" name="文本占位符 11">
            <a:extLst>
              <a:ext uri="{FF2B5EF4-FFF2-40B4-BE49-F238E27FC236}">
                <a16:creationId xmlns:a16="http://schemas.microsoft.com/office/drawing/2014/main" id="{76F16A1D-4E64-4C0C-81CC-01FEAC56BCAA}"/>
              </a:ext>
            </a:extLst>
          </p:cNvPr>
          <p:cNvSpPr txBox="1">
            <a:spLocks/>
          </p:cNvSpPr>
          <p:nvPr/>
        </p:nvSpPr>
        <p:spPr>
          <a:xfrm>
            <a:off x="6846529" y="5533997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2024/8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7" name="文本占位符 11">
            <a:extLst>
              <a:ext uri="{FF2B5EF4-FFF2-40B4-BE49-F238E27FC236}">
                <a16:creationId xmlns:a16="http://schemas.microsoft.com/office/drawing/2014/main" id="{063183D6-29B6-47DC-BFD7-49D07A77B6FB}"/>
              </a:ext>
            </a:extLst>
          </p:cNvPr>
          <p:cNvSpPr txBox="1">
            <a:spLocks/>
          </p:cNvSpPr>
          <p:nvPr/>
        </p:nvSpPr>
        <p:spPr>
          <a:xfrm>
            <a:off x="8904454" y="554379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2024/10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345162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谢谢各位老师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答辩人：廖东海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5082687" y="5792812"/>
            <a:ext cx="2026621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　师：陆慧梅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4" y="5792812"/>
            <a:ext cx="2012496" cy="3561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2024/1/15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6835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36147"/>
              </p:ext>
            </p:extLst>
          </p:nvPr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78667"/>
              </p:ext>
            </p:extLst>
          </p:nvPr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550798"/>
              </p:ext>
            </p:extLst>
          </p:nvPr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3751673" cy="3729893"/>
            <a:chOff x="6597449" y="1148208"/>
            <a:chExt cx="3751673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3392601" cy="620713"/>
              <a:chOff x="5855427" y="1647453"/>
              <a:chExt cx="3392601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选题背景及意义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392601" cy="620713"/>
              <a:chOff x="5855427" y="1647453"/>
              <a:chExt cx="3392601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国内外研究现状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研究方案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751673" cy="620713"/>
              <a:chOff x="5855427" y="1647453"/>
              <a:chExt cx="375167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05724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研究工作进度安排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11306175" cy="1292616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微内核将大部分的内核功能模块和驱动移到用户态，应用程序通过同步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请求其服务，使用异步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（通知机制）进行同步。此外，内核利用通知机制将硬件中断转发给用户态驱动进行处理。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选题背景及意义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4" y="1013251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选题背景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D73F5-F170-4ECD-8214-54AF6DF2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86" y="2488151"/>
            <a:ext cx="8486775" cy="31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198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选题背景及意义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63F26B-FF54-4937-B878-8565FDBDD07A}"/>
              </a:ext>
            </a:extLst>
          </p:cNvPr>
          <p:cNvSpPr/>
          <p:nvPr/>
        </p:nvSpPr>
        <p:spPr>
          <a:xfrm>
            <a:off x="660399" y="1131263"/>
            <a:ext cx="4732215" cy="4352182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DBC7FA-8500-4B1B-A92C-F23DE46D7DC2}"/>
              </a:ext>
            </a:extLst>
          </p:cNvPr>
          <p:cNvSpPr/>
          <p:nvPr/>
        </p:nvSpPr>
        <p:spPr>
          <a:xfrm>
            <a:off x="547949" y="5610842"/>
            <a:ext cx="4998741" cy="298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300" dirty="0"/>
              <a:t>系统框架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D425A-EA2A-4C9F-B191-29672E267E30}"/>
              </a:ext>
            </a:extLst>
          </p:cNvPr>
          <p:cNvSpPr txBox="1"/>
          <p:nvPr/>
        </p:nvSpPr>
        <p:spPr>
          <a:xfrm>
            <a:off x="5713982" y="1994046"/>
            <a:ext cx="5422900" cy="140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本选题用户态中断硬件机制，设计无需内核转发的通知机制，并利用改造后的通知机制，设计和实现异步的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和系统调用框架。</a:t>
            </a:r>
            <a:endParaRPr lang="en-US" altLang="zh-CN" sz="1800" dirty="0">
              <a:latin typeface="+mn-ea"/>
              <a:ea typeface="+mn-ea"/>
            </a:endParaRPr>
          </a:p>
          <a:p>
            <a:pPr algn="just" eaLnBrk="1" hangingPunct="1"/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D41235-5CE2-4B7B-9F05-468BD62E95C3}"/>
              </a:ext>
            </a:extLst>
          </p:cNvPr>
          <p:cNvSpPr txBox="1"/>
          <p:nvPr/>
        </p:nvSpPr>
        <p:spPr>
          <a:xfrm>
            <a:off x="6143501" y="1236990"/>
            <a:ext cx="2165296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599F37-8C09-470E-AD2B-39C466D3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1" y="1929032"/>
            <a:ext cx="4398135" cy="3033196"/>
          </a:xfrm>
          <a:prstGeom prst="rect">
            <a:avLst/>
          </a:prstGeom>
        </p:spPr>
      </p:pic>
      <p:sp>
        <p:nvSpPr>
          <p:cNvPr id="21" name="Freeform 103">
            <a:extLst>
              <a:ext uri="{FF2B5EF4-FFF2-40B4-BE49-F238E27FC236}">
                <a16:creationId xmlns:a16="http://schemas.microsoft.com/office/drawing/2014/main" id="{22A5D40A-AEE4-45FC-8FFF-17ED66D1CB8E}"/>
              </a:ext>
            </a:extLst>
          </p:cNvPr>
          <p:cNvSpPr>
            <a:spLocks noEditPoints="1"/>
          </p:cNvSpPr>
          <p:nvPr/>
        </p:nvSpPr>
        <p:spPr bwMode="auto">
          <a:xfrm>
            <a:off x="5651079" y="1266804"/>
            <a:ext cx="358648" cy="576400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C6CA67-788C-4800-8479-3BFCB5A2E8FB}"/>
              </a:ext>
            </a:extLst>
          </p:cNvPr>
          <p:cNvSpPr/>
          <p:nvPr/>
        </p:nvSpPr>
        <p:spPr>
          <a:xfrm>
            <a:off x="5713982" y="3677375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50D16D-0BE6-46F3-BAF5-F8ED2D9F9A61}"/>
              </a:ext>
            </a:extLst>
          </p:cNvPr>
          <p:cNvSpPr txBox="1"/>
          <p:nvPr/>
        </p:nvSpPr>
        <p:spPr>
          <a:xfrm>
            <a:off x="6370957" y="3546489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减少甚至消除特权级的切换开销，提升系统性能。</a:t>
            </a: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3DF12CA-A6B7-482A-B6DC-AEDA58C80B84}"/>
              </a:ext>
            </a:extLst>
          </p:cNvPr>
          <p:cNvSpPr/>
          <p:nvPr/>
        </p:nvSpPr>
        <p:spPr>
          <a:xfrm>
            <a:off x="5713982" y="4449173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3F43AD-EFA4-4FAB-BCC8-C7A7197A2F0D}"/>
              </a:ext>
            </a:extLst>
          </p:cNvPr>
          <p:cNvSpPr txBox="1"/>
          <p:nvPr/>
        </p:nvSpPr>
        <p:spPr>
          <a:xfrm>
            <a:off x="6370957" y="4318287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设计和实现异步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框架，提升系统的资源利用率。</a:t>
            </a:r>
            <a:endParaRPr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8682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-L4</a:t>
            </a:r>
            <a:r>
              <a:rPr lang="zh-CN" altLang="en-US" dirty="0"/>
              <a:t>系列优化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现代微内核保留了大部分原始的</a:t>
            </a:r>
            <a:r>
              <a:rPr lang="en-US" altLang="zh-CN" dirty="0">
                <a:solidFill>
                  <a:schemeClr val="bg1"/>
                </a:solidFill>
              </a:rPr>
              <a:t>L4</a:t>
            </a:r>
            <a:r>
              <a:rPr lang="zh-CN" altLang="en-US" dirty="0">
                <a:solidFill>
                  <a:schemeClr val="bg1"/>
                </a:solidFill>
              </a:rPr>
              <a:t>微内核的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优化手段，如组合系统调用、消息寄存器、快速路径等，也废弃了一些过时的优化，如懒惰调度。在这些优化的最好情况下，一次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仅需要两次上下文的切换。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L4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系列微内核的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IPC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优化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2F7BA7-7B54-4A66-AE7C-C682C9D8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8" y="1609079"/>
            <a:ext cx="5175778" cy="27944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形 117">
            <a:extLst>
              <a:ext uri="{FF2B5EF4-FFF2-40B4-BE49-F238E27FC236}">
                <a16:creationId xmlns:a16="http://schemas.microsoft.com/office/drawing/2014/main" id="{B6881CDE-452C-4472-B3E5-7B6F77CAE239}"/>
              </a:ext>
            </a:extLst>
          </p:cNvPr>
          <p:cNvSpPr/>
          <p:nvPr/>
        </p:nvSpPr>
        <p:spPr>
          <a:xfrm>
            <a:off x="5637636" y="4691116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3662877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能否进一步减少甚至消除上下文切换的开销？</a:t>
            </a:r>
          </a:p>
        </p:txBody>
      </p:sp>
    </p:spTree>
    <p:extLst>
      <p:ext uri="{BB962C8B-B14F-4D97-AF65-F5344CB8AC3E}">
        <p14:creationId xmlns:p14="http://schemas.microsoft.com/office/powerpoint/2010/main" val="33001491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7491E98-61DD-4249-BE51-736DBAC4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68" y="1657843"/>
            <a:ext cx="3320546" cy="3723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3429ED-1442-4646-AF07-E57D4AD2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6" y="1401113"/>
            <a:ext cx="3128624" cy="42359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统一地址空间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A10D21-C3D4-4CC5-B2F1-8AC018EF3001}"/>
              </a:ext>
            </a:extLst>
          </p:cNvPr>
          <p:cNvSpPr txBox="1"/>
          <p:nvPr/>
        </p:nvSpPr>
        <p:spPr>
          <a:xfrm>
            <a:off x="3671584" y="3259411"/>
            <a:ext cx="2074984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将用户态的处理程序移到内核，避免特权级的切换。如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Unikernel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Userspace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 bypass</a:t>
            </a:r>
            <a:r>
              <a:rPr lang="zh-CN" altLang="en-US" sz="1800" dirty="0">
                <a:latin typeface="+mn-ea"/>
                <a:ea typeface="+mn-ea"/>
              </a:rPr>
              <a:t>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EF234A-0E47-47BB-853E-2D373C173E21}"/>
              </a:ext>
            </a:extLst>
          </p:cNvPr>
          <p:cNvSpPr txBox="1"/>
          <p:nvPr/>
        </p:nvSpPr>
        <p:spPr>
          <a:xfrm>
            <a:off x="3049369" y="2357449"/>
            <a:ext cx="2373923" cy="5890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用户程序提级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EC551-836A-4A4A-9696-97713C74AB28}"/>
              </a:ext>
            </a:extLst>
          </p:cNvPr>
          <p:cNvSpPr txBox="1"/>
          <p:nvPr/>
        </p:nvSpPr>
        <p:spPr>
          <a:xfrm>
            <a:off x="9193100" y="3259411"/>
            <a:ext cx="2074984" cy="1404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通过</a:t>
            </a:r>
            <a:r>
              <a:rPr lang="en-US" altLang="zh-CN" sz="1800" dirty="0">
                <a:latin typeface="+mn-ea"/>
                <a:ea typeface="+mn-ea"/>
              </a:rPr>
              <a:t>MMIO</a:t>
            </a:r>
            <a:r>
              <a:rPr lang="zh-CN" altLang="en-US" sz="1800" dirty="0">
                <a:latin typeface="+mn-ea"/>
                <a:ea typeface="+mn-ea"/>
              </a:rPr>
              <a:t>从用户态直接访问硬件设备，从而避免特权级的切换。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5F227F-BB83-4BC7-9C65-4C65FA0B34A6}"/>
              </a:ext>
            </a:extLst>
          </p:cNvPr>
          <p:cNvSpPr txBox="1"/>
          <p:nvPr/>
        </p:nvSpPr>
        <p:spPr>
          <a:xfrm>
            <a:off x="8594039" y="2357448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内核旁路</a:t>
            </a:r>
          </a:p>
        </p:txBody>
      </p:sp>
    </p:spTree>
    <p:extLst>
      <p:ext uri="{BB962C8B-B14F-4D97-AF65-F5344CB8AC3E}">
        <p14:creationId xmlns:p14="http://schemas.microsoft.com/office/powerpoint/2010/main" val="164128587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批量系统调用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将多个系统调用组合成一次系统调用和一个请求队列，由多个系统调用分摊一次上下文切换的成本。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批量系统调用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5276540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如何设置提交时机需要取舍，提交间隔过短会导致切换次数变多，提交间隔过长可能会导致接收端饿死。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F7531-237F-410F-B42C-C0B928BA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" y="1887889"/>
            <a:ext cx="5101268" cy="2025015"/>
          </a:xfrm>
          <a:prstGeom prst="rect">
            <a:avLst/>
          </a:prstGeom>
        </p:spPr>
      </p:pic>
      <p:sp>
        <p:nvSpPr>
          <p:cNvPr id="13" name="Freeform 153">
            <a:extLst>
              <a:ext uri="{FF2B5EF4-FFF2-40B4-BE49-F238E27FC236}">
                <a16:creationId xmlns:a16="http://schemas.microsoft.com/office/drawing/2014/main" id="{ECC84F15-E10E-4E59-88A6-6F2D3196AA66}"/>
              </a:ext>
            </a:extLst>
          </p:cNvPr>
          <p:cNvSpPr>
            <a:spLocks noEditPoints="1"/>
          </p:cNvSpPr>
          <p:nvPr/>
        </p:nvSpPr>
        <p:spPr bwMode="auto">
          <a:xfrm>
            <a:off x="5779061" y="4447601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Oval 154">
            <a:extLst>
              <a:ext uri="{FF2B5EF4-FFF2-40B4-BE49-F238E27FC236}">
                <a16:creationId xmlns:a16="http://schemas.microsoft.com/office/drawing/2014/main" id="{60EDCAFF-6ADC-4CA8-A43B-F45F33968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23" y="4607939"/>
            <a:ext cx="26988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Oval 155">
            <a:extLst>
              <a:ext uri="{FF2B5EF4-FFF2-40B4-BE49-F238E27FC236}">
                <a16:creationId xmlns:a16="http://schemas.microsoft.com/office/drawing/2014/main" id="{D1230298-5904-4354-9487-57C9D92C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23" y="4607939"/>
            <a:ext cx="25400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Freeform 156">
            <a:extLst>
              <a:ext uri="{FF2B5EF4-FFF2-40B4-BE49-F238E27FC236}">
                <a16:creationId xmlns:a16="http://schemas.microsoft.com/office/drawing/2014/main" id="{52ED112A-8554-4D79-B443-04F0D1330DDB}"/>
              </a:ext>
            </a:extLst>
          </p:cNvPr>
          <p:cNvSpPr>
            <a:spLocks/>
          </p:cNvSpPr>
          <p:nvPr/>
        </p:nvSpPr>
        <p:spPr bwMode="auto">
          <a:xfrm>
            <a:off x="5891773" y="4739701"/>
            <a:ext cx="255588" cy="79375"/>
          </a:xfrm>
          <a:custGeom>
            <a:avLst/>
            <a:gdLst>
              <a:gd name="T0" fmla="*/ 34 w 68"/>
              <a:gd name="T1" fmla="*/ 0 h 21"/>
              <a:gd name="T2" fmla="*/ 0 w 68"/>
              <a:gd name="T3" fmla="*/ 17 h 21"/>
              <a:gd name="T4" fmla="*/ 0 w 68"/>
              <a:gd name="T5" fmla="*/ 18 h 21"/>
              <a:gd name="T6" fmla="*/ 2 w 68"/>
              <a:gd name="T7" fmla="*/ 20 h 21"/>
              <a:gd name="T8" fmla="*/ 4 w 68"/>
              <a:gd name="T9" fmla="*/ 19 h 21"/>
              <a:gd name="T10" fmla="*/ 8 w 68"/>
              <a:gd name="T11" fmla="*/ 15 h 21"/>
              <a:gd name="T12" fmla="*/ 20 w 68"/>
              <a:gd name="T13" fmla="*/ 7 h 21"/>
              <a:gd name="T14" fmla="*/ 34 w 68"/>
              <a:gd name="T15" fmla="*/ 4 h 21"/>
              <a:gd name="T16" fmla="*/ 48 w 68"/>
              <a:gd name="T17" fmla="*/ 7 h 21"/>
              <a:gd name="T18" fmla="*/ 60 w 68"/>
              <a:gd name="T19" fmla="*/ 15 h 21"/>
              <a:gd name="T20" fmla="*/ 64 w 68"/>
              <a:gd name="T21" fmla="*/ 19 h 21"/>
              <a:gd name="T22" fmla="*/ 68 w 68"/>
              <a:gd name="T23" fmla="*/ 18 h 21"/>
              <a:gd name="T24" fmla="*/ 68 w 68"/>
              <a:gd name="T25" fmla="*/ 17 h 21"/>
              <a:gd name="T26" fmla="*/ 34 w 68"/>
              <a:gd name="T2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21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6" y="21"/>
                  <a:pt x="68" y="20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893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总结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018955-8B7E-4C3C-A177-A0AC78ACF8F4}"/>
              </a:ext>
            </a:extLst>
          </p:cNvPr>
          <p:cNvSpPr txBox="1"/>
          <p:nvPr/>
        </p:nvSpPr>
        <p:spPr>
          <a:xfrm>
            <a:off x="827099" y="992919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aphicFrame>
        <p:nvGraphicFramePr>
          <p:cNvPr id="12" name="表格 16">
            <a:extLst>
              <a:ext uri="{FF2B5EF4-FFF2-40B4-BE49-F238E27FC236}">
                <a16:creationId xmlns:a16="http://schemas.microsoft.com/office/drawing/2014/main" id="{60562956-9602-432A-B86B-DEB64CA0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50681"/>
              </p:ext>
            </p:extLst>
          </p:nvPr>
        </p:nvGraphicFramePr>
        <p:xfrm>
          <a:off x="1770415" y="1614008"/>
          <a:ext cx="8128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上下文切换开销已经成为性能瓶颈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无法从根本上消除切换开销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ASID</a:t>
                      </a:r>
                      <a:r>
                        <a:rPr lang="zh-CN" altLang="en-US" dirty="0"/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[6, 7, 8, 9, 10, 11]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892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B193D-DE23-40FC-B76D-2B6AA3118715}"/>
              </a:ext>
            </a:extLst>
          </p:cNvPr>
          <p:cNvSpPr/>
          <p:nvPr/>
        </p:nvSpPr>
        <p:spPr>
          <a:xfrm>
            <a:off x="442914" y="2496630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9FBDF7-FE4E-499A-A219-41C3561EB6A8}"/>
              </a:ext>
            </a:extLst>
          </p:cNvPr>
          <p:cNvSpPr txBox="1"/>
          <p:nvPr/>
        </p:nvSpPr>
        <p:spPr>
          <a:xfrm>
            <a:off x="6174686" y="2636035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允许通过硬件寄存器直接通知接收方，无需陷入内核，与微内核的通知机制十分契合。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目前已经在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Sapphire Rapids x86[13]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处理器上和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RISCV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扩展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[14]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中有支持。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: 圆角 93">
            <a:extLst>
              <a:ext uri="{FF2B5EF4-FFF2-40B4-BE49-F238E27FC236}">
                <a16:creationId xmlns:a16="http://schemas.microsoft.com/office/drawing/2014/main" id="{6DD2AB63-9784-4CE2-9E45-4B08407BCC29}"/>
              </a:ext>
            </a:extLst>
          </p:cNvPr>
          <p:cNvSpPr/>
          <p:nvPr/>
        </p:nvSpPr>
        <p:spPr>
          <a:xfrm>
            <a:off x="6211455" y="192453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用户态中断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25F554-E03E-4522-BE65-80EE66738033}"/>
              </a:ext>
            </a:extLst>
          </p:cNvPr>
          <p:cNvGrpSpPr/>
          <p:nvPr/>
        </p:nvGrpSpPr>
        <p:grpSpPr>
          <a:xfrm>
            <a:off x="10811838" y="5034461"/>
            <a:ext cx="937250" cy="175081"/>
            <a:chOff x="10802319" y="5357813"/>
            <a:chExt cx="937250" cy="17508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7AA145E-3272-402D-9C3C-67E4B04F7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164C48B-480D-4AE3-87CE-3A85A42F4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D32DF08-ABC0-4806-BE19-AD8562ECC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14A29AD-CFA2-4AED-8E7E-410788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2112BA-171A-4EEE-A11A-68E0A159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DAC903-42B3-4E14-A0DB-EB21A58E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645166-A063-4D2F-A975-692FBBB50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7B743AF-252F-495C-8289-322C6874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142862D-A75C-43E4-9053-47767EB0F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0C86408-63B8-454E-8398-8FCE77E8E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4C66930-CABE-4078-8436-DF7717A5847D}"/>
              </a:ext>
            </a:extLst>
          </p:cNvPr>
          <p:cNvSpPr/>
          <p:nvPr/>
        </p:nvSpPr>
        <p:spPr>
          <a:xfrm>
            <a:off x="11713087" y="2496631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48A7A-9D33-4714-945F-6AD6117E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93" y="2196411"/>
            <a:ext cx="4903015" cy="27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820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1480</Words>
  <Application>Microsoft Office PowerPoint</Application>
  <PresentationFormat>宽屏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-apple-system</vt:lpstr>
      <vt:lpstr>宋体</vt:lpstr>
      <vt:lpstr>微软雅黑</vt:lpstr>
      <vt:lpstr>微软雅黑 Light</vt:lpstr>
      <vt:lpstr>Arial</vt:lpstr>
      <vt:lpstr>Century Gothic</vt:lpstr>
      <vt:lpstr>Fira Code Medium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选题背景及意义</vt:lpstr>
      <vt:lpstr>选题背景及意义</vt:lpstr>
      <vt:lpstr>国内外研究现状-L4系列优化</vt:lpstr>
      <vt:lpstr>国内外研究现状-统一地址空间</vt:lpstr>
      <vt:lpstr>国内外研究现状-批量系统调用</vt:lpstr>
      <vt:lpstr>国内外研究现状-总结</vt:lpstr>
      <vt:lpstr>国内外研究现状</vt:lpstr>
      <vt:lpstr>研究方案-支持用户态中断的通知机制</vt:lpstr>
      <vt:lpstr>研究方案-异步IPC设计方案</vt:lpstr>
      <vt:lpstr>研究方案-异步系统调用设计方案</vt:lpstr>
      <vt:lpstr>研究方案-实验方案</vt:lpstr>
      <vt:lpstr>研究工作进度安排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</cp:lastModifiedBy>
  <cp:revision>635</cp:revision>
  <dcterms:created xsi:type="dcterms:W3CDTF">2016-11-28T11:30:35Z</dcterms:created>
  <dcterms:modified xsi:type="dcterms:W3CDTF">2024-01-15T10:57:50Z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